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9"/>
  </p:notesMasterIdLst>
  <p:sldIdLst>
    <p:sldId id="309" r:id="rId2"/>
    <p:sldId id="263" r:id="rId3"/>
    <p:sldId id="265" r:id="rId4"/>
    <p:sldId id="257" r:id="rId5"/>
    <p:sldId id="258" r:id="rId6"/>
    <p:sldId id="261" r:id="rId7"/>
    <p:sldId id="273" r:id="rId8"/>
    <p:sldId id="262" r:id="rId9"/>
    <p:sldId id="266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99" r:id="rId19"/>
    <p:sldId id="300" r:id="rId20"/>
    <p:sldId id="301" r:id="rId21"/>
    <p:sldId id="281" r:id="rId22"/>
    <p:sldId id="282" r:id="rId23"/>
    <p:sldId id="298" r:id="rId24"/>
    <p:sldId id="283" r:id="rId25"/>
    <p:sldId id="302" r:id="rId26"/>
    <p:sldId id="284" r:id="rId27"/>
    <p:sldId id="307" r:id="rId28"/>
    <p:sldId id="285" r:id="rId29"/>
    <p:sldId id="267" r:id="rId30"/>
    <p:sldId id="286" r:id="rId31"/>
    <p:sldId id="287" r:id="rId32"/>
    <p:sldId id="303" r:id="rId33"/>
    <p:sldId id="288" r:id="rId34"/>
    <p:sldId id="306" r:id="rId35"/>
    <p:sldId id="289" r:id="rId36"/>
    <p:sldId id="304" r:id="rId37"/>
    <p:sldId id="290" r:id="rId38"/>
    <p:sldId id="305" r:id="rId39"/>
    <p:sldId id="291" r:id="rId40"/>
    <p:sldId id="293" r:id="rId41"/>
    <p:sldId id="294" r:id="rId42"/>
    <p:sldId id="295" r:id="rId43"/>
    <p:sldId id="296" r:id="rId44"/>
    <p:sldId id="268" r:id="rId45"/>
    <p:sldId id="269" r:id="rId46"/>
    <p:sldId id="270" r:id="rId47"/>
    <p:sldId id="29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8FDD5-D084-4D34-A665-4C3591572A71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45339-895C-4D2C-81B1-F5BD1CF1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5339-895C-4D2C-81B1-F5BD1CF1C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5339-895C-4D2C-81B1-F5BD1CF1C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382A484-04C7-41EB-8796-1AECFB1CCAE6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65CB-A4B3-4843-B5FC-F34D3DA83D00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D34-0D8E-41A9-B237-0E9FB802122D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EF25-8521-4D10-AB71-5DCD5848681C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095B-3AD6-4913-848A-82E97500A496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DEA5-3262-42AF-9442-10B2F194D185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92FC-2AD7-40A3-B4E5-170FC0F8A66E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8794-0FEB-41AE-9B56-549F4C64DCCD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5F7A-9DD1-4182-9B54-6B2B2AB4A601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468-B7D0-46DF-90A6-79ACCB405C86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FF2A-4EC1-4F1D-B5C8-D47C94FAFE4A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10EE-FBF7-4757-834B-AC2CF862161A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871F-ACB7-4BA0-B6F1-E3A98B7BA870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B66-8C39-4575-BDD5-EBB314DA5A3B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949D-A55A-4578-B055-B9553EB6A460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EF31-372B-4EC5-B410-E6281B41EA25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09409-62A3-4DB0-BD09-E6A586A774C8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INTOSAI WGITA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2">
                <a:shade val="96000"/>
                <a:satMod val="160000"/>
                <a:lumMod val="100000"/>
              </a:schemeClr>
            </a:gs>
          </a:gsLst>
          <a:lin ang="474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35" y="103565"/>
            <a:ext cx="990647" cy="1073832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57722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6249573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9636C1-2740-4649-BC75-2D0AC343A572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248400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6248400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2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2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2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2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2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 Interventions in the Punjab – </a:t>
            </a:r>
            <a:r>
              <a:rPr lang="en-US" i="1" dirty="0" smtClean="0"/>
              <a:t>A Critical Review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COUNTRY PAPER BY SAI PAKISTAN</a:t>
            </a:r>
          </a:p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intoSAI</a:t>
            </a:r>
            <a:r>
              <a:rPr lang="en-US" dirty="0" smtClean="0"/>
              <a:t> WGITA MEETING, NADI ,FIJI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996225"/>
            <a:ext cx="3461197" cy="2781156"/>
          </a:xfrm>
        </p:spPr>
        <p:txBody>
          <a:bodyPr/>
          <a:lstStyle/>
          <a:p>
            <a:pPr algn="ctr"/>
            <a:r>
              <a:rPr lang="en-US" b="1" dirty="0" smtClean="0"/>
              <a:t>GIS concepts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CA72-FD15-449C-9BEB-4EF6B0262788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670">
            <a:off x="3958258" y="136685"/>
            <a:ext cx="6583385" cy="65283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333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Geographical Information System (GIS) is </a:t>
            </a:r>
            <a:r>
              <a:rPr lang="en-US" b="1" i="1" dirty="0">
                <a:solidFill>
                  <a:srgbClr val="FFFF00"/>
                </a:solidFill>
              </a:rPr>
              <a:t>“A system for capturing, storing, checking, manipulating, analyzing and displaying data which are spatially referenced to the Earth” </a:t>
            </a:r>
            <a:r>
              <a:rPr lang="en-US" dirty="0" smtClean="0"/>
              <a:t>(A </a:t>
            </a:r>
            <a:r>
              <a:rPr lang="en-US" dirty="0"/>
              <a:t>Peter </a:t>
            </a:r>
            <a:r>
              <a:rPr lang="en-US" dirty="0" err="1"/>
              <a:t>Burrough</a:t>
            </a:r>
            <a:r>
              <a:rPr lang="en-US" dirty="0"/>
              <a:t> </a:t>
            </a:r>
            <a:r>
              <a:rPr lang="en-US" dirty="0" smtClean="0"/>
              <a:t>1998</a:t>
            </a:r>
            <a:r>
              <a:rPr lang="en-US" dirty="0"/>
              <a:t>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4DF9-6153-41EB-8BC9-32BF9BC27EB9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1" y="480810"/>
            <a:ext cx="10131425" cy="1073565"/>
          </a:xfrm>
        </p:spPr>
        <p:txBody>
          <a:bodyPr/>
          <a:lstStyle/>
          <a:p>
            <a:r>
              <a:rPr lang="en-US" dirty="0" smtClean="0"/>
              <a:t>GIS </a:t>
            </a:r>
            <a:r>
              <a:rPr lang="en-US" dirty="0"/>
              <a:t>C</a:t>
            </a:r>
            <a:r>
              <a:rPr lang="en-US" dirty="0" smtClean="0"/>
              <a:t>oncepts …. Contd..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2" y="1815922"/>
            <a:ext cx="5274296" cy="50420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GIS data is in the forms of layers which maybe </a:t>
            </a:r>
            <a:r>
              <a:rPr lang="en-US" i="1" dirty="0"/>
              <a:t>vector</a:t>
            </a:r>
            <a:r>
              <a:rPr lang="en-US" dirty="0"/>
              <a:t> or </a:t>
            </a:r>
            <a:r>
              <a:rPr lang="en-US" i="1" dirty="0"/>
              <a:t>raster</a:t>
            </a:r>
            <a:r>
              <a:rPr lang="en-US" dirty="0"/>
              <a:t> </a:t>
            </a:r>
            <a:r>
              <a:rPr lang="en-US" dirty="0" smtClean="0"/>
              <a:t>layers</a:t>
            </a:r>
          </a:p>
          <a:p>
            <a:r>
              <a:rPr lang="en-US" dirty="0"/>
              <a:t>In vector data </a:t>
            </a:r>
            <a:r>
              <a:rPr lang="en-US" dirty="0" smtClean="0"/>
              <a:t>model, features </a:t>
            </a:r>
            <a:r>
              <a:rPr lang="en-US" dirty="0"/>
              <a:t>are represented by point, line and </a:t>
            </a:r>
            <a:r>
              <a:rPr lang="en-US" dirty="0" smtClean="0"/>
              <a:t>polygons.</a:t>
            </a:r>
          </a:p>
          <a:p>
            <a:r>
              <a:rPr lang="en-US" dirty="0"/>
              <a:t>In raster data model, features are represented by </a:t>
            </a:r>
            <a:r>
              <a:rPr lang="en-US" dirty="0" smtClean="0"/>
              <a:t>pixel.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smaller the pixel size the clearer representation of objects on earth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200-A86B-47DD-A62C-0AC3A45DA58D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96" y="1368804"/>
            <a:ext cx="4857128" cy="49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in the </a:t>
            </a:r>
            <a:r>
              <a:rPr lang="en-US" dirty="0" err="1" smtClean="0"/>
              <a:t>punjab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E725-65D4-4A8F-B41B-0061AE6FB042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31" y="364092"/>
            <a:ext cx="5347896" cy="58889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847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4496">
            <a:off x="8433408" y="1479480"/>
            <a:ext cx="3438525" cy="31337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</a:t>
            </a:r>
            <a:r>
              <a:rPr lang="en-US" dirty="0" smtClean="0"/>
              <a:t>unjab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57722"/>
            <a:ext cx="8134642" cy="4468503"/>
          </a:xfrm>
        </p:spPr>
        <p:txBody>
          <a:bodyPr>
            <a:normAutofit/>
          </a:bodyPr>
          <a:lstStyle/>
          <a:p>
            <a:r>
              <a:rPr lang="en-US" dirty="0" smtClean="0"/>
              <a:t>GIS interventions undertaken by specialized offices, including: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Punjab Information Technology Board (PITB)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Punjab Disaster management Authority</a:t>
            </a:r>
          </a:p>
          <a:p>
            <a:pPr lvl="1"/>
            <a:r>
              <a:rPr lang="en-US" dirty="0" smtClean="0"/>
              <a:t>Urban </a:t>
            </a:r>
            <a:r>
              <a:rPr lang="en-US" dirty="0"/>
              <a:t>Sector Planning &amp; Management Services Unit (Pvt.) Ltd.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29AA-1BEC-4EEE-94B3-ED7C429C80DB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5696"/>
            <a:ext cx="10131425" cy="1456267"/>
          </a:xfrm>
        </p:spPr>
        <p:txBody>
          <a:bodyPr/>
          <a:lstStyle/>
          <a:p>
            <a:r>
              <a:rPr lang="en-US" dirty="0" smtClean="0"/>
              <a:t>GIS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</a:t>
            </a:r>
            <a:r>
              <a:rPr lang="en-US" dirty="0" smtClean="0"/>
              <a:t>he Punjab….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7786"/>
            <a:ext cx="10131425" cy="5008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PITB: </a:t>
            </a:r>
          </a:p>
          <a:p>
            <a:r>
              <a:rPr lang="en-US" dirty="0" smtClean="0"/>
              <a:t>An autonomous </a:t>
            </a:r>
            <a:r>
              <a:rPr lang="en-US" dirty="0"/>
              <a:t>body under the </a:t>
            </a:r>
            <a:r>
              <a:rPr lang="en-US" dirty="0" smtClean="0"/>
              <a:t>P </a:t>
            </a:r>
            <a:r>
              <a:rPr lang="en-US" dirty="0"/>
              <a:t>&amp; </a:t>
            </a:r>
            <a:r>
              <a:rPr lang="en-US" dirty="0" smtClean="0"/>
              <a:t>D dept. since 2011</a:t>
            </a:r>
          </a:p>
          <a:p>
            <a:r>
              <a:rPr lang="en-US" dirty="0"/>
              <a:t>R</a:t>
            </a:r>
            <a:r>
              <a:rPr lang="en-US" dirty="0" smtClean="0"/>
              <a:t>esponsible </a:t>
            </a:r>
            <a:r>
              <a:rPr lang="en-US" dirty="0"/>
              <a:t>for undertaking IT projects and acting as the IT service </a:t>
            </a:r>
            <a:r>
              <a:rPr lang="en-US" dirty="0" smtClean="0"/>
              <a:t>provider.</a:t>
            </a:r>
          </a:p>
          <a:p>
            <a:r>
              <a:rPr lang="en-US" dirty="0" smtClean="0"/>
              <a:t>Important GIS based projects carried out include:</a:t>
            </a:r>
          </a:p>
          <a:p>
            <a:pPr lvl="1"/>
            <a:r>
              <a:rPr lang="en-US" dirty="0" smtClean="0"/>
              <a:t>Dengue tracking system (2012)</a:t>
            </a:r>
          </a:p>
          <a:p>
            <a:pPr lvl="2"/>
            <a:r>
              <a:rPr lang="en-US" dirty="0"/>
              <a:t>Till 2017, fifty thousand houses </a:t>
            </a:r>
            <a:r>
              <a:rPr lang="en-US" dirty="0" smtClean="0"/>
              <a:t>geo-tagged </a:t>
            </a:r>
          </a:p>
          <a:p>
            <a:pPr lvl="2"/>
            <a:r>
              <a:rPr lang="en-US" dirty="0" smtClean="0"/>
              <a:t>21 </a:t>
            </a:r>
            <a:r>
              <a:rPr lang="en-US" dirty="0"/>
              <a:t>million dengue surveillance activities undertaken</a:t>
            </a:r>
            <a:endParaRPr lang="en-US" dirty="0" smtClean="0"/>
          </a:p>
          <a:p>
            <a:pPr lvl="1"/>
            <a:r>
              <a:rPr lang="en-US" dirty="0" smtClean="0"/>
              <a:t>Crime mapping system for Punjab Police</a:t>
            </a:r>
          </a:p>
          <a:p>
            <a:pPr marL="457200" lvl="1" indent="0">
              <a:buNone/>
            </a:pPr>
            <a:r>
              <a:rPr lang="en-US" sz="2600" dirty="0" smtClean="0"/>
              <a:t>(Source: PITB Interventions &amp; impact report 2017)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52E1-B06D-4EC7-9051-EEC28BB535C4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65" y="3994742"/>
            <a:ext cx="2143125" cy="214312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</a:schemeClr>
            </a:outerShdw>
            <a:reflection stA="4000" endPos="650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746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</a:t>
            </a:r>
            <a:r>
              <a:rPr lang="en-US" dirty="0"/>
              <a:t>I</a:t>
            </a:r>
            <a:r>
              <a:rPr lang="en-US" dirty="0" smtClean="0"/>
              <a:t>n The </a:t>
            </a:r>
            <a:r>
              <a:rPr lang="en-US" dirty="0"/>
              <a:t>Punjab…. </a:t>
            </a:r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16258"/>
            <a:ext cx="9780562" cy="469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PDMA:</a:t>
            </a:r>
          </a:p>
          <a:p>
            <a:r>
              <a:rPr lang="en-US" sz="3000" dirty="0" smtClean="0"/>
              <a:t>It </a:t>
            </a:r>
            <a:r>
              <a:rPr lang="en-US" sz="3000" dirty="0"/>
              <a:t>was </a:t>
            </a:r>
            <a:r>
              <a:rPr lang="en-US" sz="3000" dirty="0" err="1" smtClean="0"/>
              <a:t>estb</a:t>
            </a:r>
            <a:r>
              <a:rPr lang="en-US" sz="3000" dirty="0" smtClean="0"/>
              <a:t>. </a:t>
            </a:r>
            <a:r>
              <a:rPr lang="en-US" sz="3000" dirty="0"/>
              <a:t>in compliance of section 3 sub-section (1) of the NDMA act of </a:t>
            </a:r>
            <a:r>
              <a:rPr lang="en-US" sz="3000" dirty="0" smtClean="0"/>
              <a:t>2010</a:t>
            </a:r>
          </a:p>
          <a:p>
            <a:r>
              <a:rPr lang="en-US" sz="3000" dirty="0"/>
              <a:t>I</a:t>
            </a:r>
            <a:r>
              <a:rPr lang="en-US" sz="3000" dirty="0" smtClean="0"/>
              <a:t>t maintains a GIS enabled control room to monitor floods</a:t>
            </a:r>
          </a:p>
          <a:p>
            <a:r>
              <a:rPr lang="en-US" sz="3000" dirty="0" smtClean="0"/>
              <a:t>Flood disaster management system developed </a:t>
            </a:r>
          </a:p>
          <a:p>
            <a:r>
              <a:rPr lang="en-US" sz="3000" dirty="0" smtClean="0"/>
              <a:t>Analysis of satellite data for compensation disbursement</a:t>
            </a:r>
          </a:p>
          <a:p>
            <a:r>
              <a:rPr lang="en-US" sz="3000" dirty="0" smtClean="0"/>
              <a:t>Flood Emergency Reconstruction and Resilience Project (FERRP)underway using GIS tools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5BB-3454-4BFB-B7E3-6CC8C28C0988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10" y="4355465"/>
            <a:ext cx="2270760" cy="2270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76200" prstMaterial="softEdge">
            <a:extrusionClr>
              <a:schemeClr val="bg2">
                <a:lumMod val="60000"/>
                <a:lumOff val="4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8479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2308"/>
            <a:ext cx="10131425" cy="1456267"/>
          </a:xfrm>
        </p:spPr>
        <p:txBody>
          <a:bodyPr/>
          <a:lstStyle/>
          <a:p>
            <a:r>
              <a:rPr lang="en-US" dirty="0" smtClean="0"/>
              <a:t>GIS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Punjab…. </a:t>
            </a:r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28800"/>
            <a:ext cx="10131425" cy="4797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Urban Unit (Pvt.) Ltd:</a:t>
            </a:r>
          </a:p>
          <a:p>
            <a:r>
              <a:rPr lang="en-US" dirty="0" smtClean="0"/>
              <a:t> Leading GIS development house in Punjab</a:t>
            </a:r>
          </a:p>
          <a:p>
            <a:r>
              <a:rPr lang="en-US" dirty="0" smtClean="0"/>
              <a:t>Projects undertaken include:</a:t>
            </a:r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of Land Record Management Information System with GIS (2014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Punjab </a:t>
            </a:r>
            <a:r>
              <a:rPr lang="en-US" dirty="0"/>
              <a:t>Rural Roads Program (KPRRP April 2015- June 2017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Brick </a:t>
            </a:r>
            <a:r>
              <a:rPr lang="en-US" dirty="0"/>
              <a:t>Kilns Census Punjab (2016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Punjab </a:t>
            </a:r>
            <a:r>
              <a:rPr lang="en-US" dirty="0"/>
              <a:t>Cities Growth Atlas 1995-2015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F10-0F5A-411B-B48C-D871790EBF0A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63" y="5143500"/>
            <a:ext cx="4124325" cy="1104900"/>
          </a:xfrm>
          <a:prstGeom prst="rect">
            <a:avLst/>
          </a:prstGeom>
          <a:effectLst>
            <a:reflection blurRad="6350" stA="11000" endPos="5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878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986910" y="3971780"/>
            <a:ext cx="4792735" cy="9797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KPRRP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62D5-694F-4911-85A6-023DC4BA160B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8" y="165840"/>
            <a:ext cx="10630388" cy="626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410563" y="3557282"/>
            <a:ext cx="5718426" cy="145626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Brick kilns Census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96B4-9346-40B9-9F47-D112AD952DCD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2" y="176213"/>
            <a:ext cx="10363960" cy="628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4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64395"/>
            <a:ext cx="10131425" cy="1125084"/>
          </a:xfrm>
        </p:spPr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10199"/>
              </p:ext>
            </p:extLst>
          </p:nvPr>
        </p:nvGraphicFramePr>
        <p:xfrm>
          <a:off x="1665335" y="857150"/>
          <a:ext cx="8652778" cy="5958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12380"/>
                <a:gridCol w="7140398"/>
              </a:tblGrid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ADB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 Development Bank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Health Unit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CMAP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Crime mapping &amp; analysis program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CNIC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Computerized National Identity Card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General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DGPS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Differential Global Positioning System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Disaster Management System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DWIWG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Geographic Information Working Group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Expanded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Immunisation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Flood Emergency Reconstruction &amp; Resilience Project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Geographic Information Systems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and Communication 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iLRMIS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Land Record Information System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ISOR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organization of Scientific Research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Standard Serial Number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6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KPRRP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Khadim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 Punjab Rural Roads Program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F758-0C34-4FDF-93B3-46B762D2C1FE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606937" y="2868434"/>
            <a:ext cx="4420575" cy="14562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Punjab Cities growth atlas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5C72-D303-4B44-ADC6-2769425A959A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9" y="247191"/>
            <a:ext cx="8074888" cy="618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1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selected GIS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A48-1700-4A10-9AB7-E44FCBA026E5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838">
            <a:off x="7241890" y="577134"/>
            <a:ext cx="5099196" cy="33934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82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</a:t>
            </a:r>
            <a:r>
              <a:rPr lang="en-US" dirty="0" smtClean="0"/>
              <a:t>Of </a:t>
            </a:r>
            <a:r>
              <a:rPr lang="en-US" cap="none" dirty="0" err="1"/>
              <a:t>eVACCS</a:t>
            </a:r>
            <a:r>
              <a:rPr lang="en-US" cap="none" dirty="0"/>
              <a:t>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initiated under World Bank Program PPMRP </a:t>
            </a:r>
          </a:p>
          <a:p>
            <a:r>
              <a:rPr lang="en-US" dirty="0" smtClean="0"/>
              <a:t>Planned IT intervention was for EPI/Child Vaccination</a:t>
            </a:r>
          </a:p>
          <a:p>
            <a:r>
              <a:rPr lang="en-US" dirty="0" smtClean="0"/>
              <a:t>GIS </a:t>
            </a:r>
            <a:r>
              <a:rPr lang="en-US" dirty="0"/>
              <a:t>based vaccinator performance program named </a:t>
            </a:r>
            <a:r>
              <a:rPr lang="en-US" i="1" dirty="0" smtClean="0"/>
              <a:t>e-</a:t>
            </a:r>
            <a:r>
              <a:rPr lang="en-US" i="1" dirty="0" err="1" smtClean="0"/>
              <a:t>Vaccs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/>
              <a:t>launched in June </a:t>
            </a:r>
            <a:r>
              <a:rPr lang="en-US" dirty="0" smtClean="0"/>
              <a:t>2014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EA-3A6F-47B8-A50E-27CC2669410D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3832"/>
            <a:ext cx="10131425" cy="1456267"/>
          </a:xfrm>
        </p:spPr>
        <p:txBody>
          <a:bodyPr/>
          <a:lstStyle/>
          <a:p>
            <a:r>
              <a:rPr lang="en-US" cap="none" dirty="0" err="1" smtClean="0"/>
              <a:t>eVACCS</a:t>
            </a:r>
            <a:r>
              <a:rPr lang="en-US" cap="none" dirty="0" smtClean="0"/>
              <a:t>.. Contd..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33377"/>
            <a:ext cx="10652759" cy="50084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vaccinators </a:t>
            </a:r>
            <a:r>
              <a:rPr lang="en-US" dirty="0" smtClean="0"/>
              <a:t>given </a:t>
            </a:r>
            <a:r>
              <a:rPr lang="en-US" dirty="0"/>
              <a:t>smartphones with </a:t>
            </a:r>
            <a:r>
              <a:rPr lang="en-US" dirty="0" err="1"/>
              <a:t>eVaccs</a:t>
            </a:r>
            <a:r>
              <a:rPr lang="en-US" dirty="0"/>
              <a:t> application </a:t>
            </a:r>
            <a:r>
              <a:rPr lang="en-US" dirty="0" smtClean="0"/>
              <a:t>installed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vaccinators would setup their “kit stations”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the vaccinator would start the e-</a:t>
            </a:r>
            <a:r>
              <a:rPr lang="en-US" dirty="0" err="1"/>
              <a:t>Vaccs</a:t>
            </a:r>
            <a:r>
              <a:rPr lang="en-US" dirty="0"/>
              <a:t> application, his/her geographical location would be automatically </a:t>
            </a:r>
            <a:r>
              <a:rPr lang="en-US" dirty="0" smtClean="0"/>
              <a:t>stored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each child a unique record would be saved, along with picture of the child. The name of the child’s parent with CNIC would also be fed in the app.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type of vaccine given would also be </a:t>
            </a:r>
            <a:r>
              <a:rPr lang="en-US" dirty="0" smtClean="0"/>
              <a:t>stored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Whenever </a:t>
            </a:r>
            <a:r>
              <a:rPr lang="en-US" dirty="0"/>
              <a:t>the vaccinator’s smartphone would connect to the internet, each vaccination activity-record would be sent to the PITB data-center.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 the PITB data-center all the activities of the vaccinators would automatically get reflected on a dashboard.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348049"/>
            <a:ext cx="1600200" cy="377825"/>
          </a:xfrm>
        </p:spPr>
        <p:txBody>
          <a:bodyPr/>
          <a:lstStyle/>
          <a:p>
            <a:fld id="{863E49C0-648B-49DE-A537-29E99729D7DD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6375012"/>
            <a:ext cx="7827659" cy="377825"/>
          </a:xfrm>
        </p:spPr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59" y="633280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82" y="1432374"/>
            <a:ext cx="9286167" cy="5013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561"/>
            <a:ext cx="10131425" cy="1456267"/>
          </a:xfrm>
        </p:spPr>
        <p:txBody>
          <a:bodyPr/>
          <a:lstStyle/>
          <a:p>
            <a:r>
              <a:rPr lang="en-US" dirty="0"/>
              <a:t>Study </a:t>
            </a:r>
            <a:r>
              <a:rPr lang="en-US" dirty="0" smtClean="0"/>
              <a:t>Of </a:t>
            </a:r>
            <a:r>
              <a:rPr lang="en-US" cap="none" dirty="0" err="1"/>
              <a:t>eVACCS</a:t>
            </a:r>
            <a:r>
              <a:rPr lang="en-US" cap="none" dirty="0"/>
              <a:t> </a:t>
            </a:r>
            <a:r>
              <a:rPr lang="en-US" cap="none" dirty="0" smtClean="0"/>
              <a:t>Project…. </a:t>
            </a:r>
            <a:r>
              <a:rPr lang="en-US" cap="none" dirty="0" err="1" smtClean="0"/>
              <a:t>Contd</a:t>
            </a:r>
            <a:r>
              <a:rPr lang="en-US" cap="none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B2E0-BC9D-45F2-B282-83927EC02374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28136"/>
            <a:ext cx="10131425" cy="1456267"/>
          </a:xfrm>
        </p:spPr>
        <p:txBody>
          <a:bodyPr/>
          <a:lstStyle/>
          <a:p>
            <a:r>
              <a:rPr lang="en-US" cap="none" dirty="0" err="1" smtClean="0"/>
              <a:t>e</a:t>
            </a:r>
            <a:r>
              <a:rPr lang="en-US" dirty="0" err="1" smtClean="0"/>
              <a:t>VACCS</a:t>
            </a:r>
            <a:r>
              <a:rPr lang="en-US" dirty="0" smtClean="0"/>
              <a:t> Dashboard </a:t>
            </a:r>
            <a:r>
              <a:rPr lang="en-US" dirty="0"/>
              <a:t>V</a:t>
            </a:r>
            <a:r>
              <a:rPr lang="en-US" dirty="0" smtClean="0"/>
              <a:t>iews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74661"/>
            <a:ext cx="1600200" cy="377825"/>
          </a:xfrm>
        </p:spPr>
        <p:txBody>
          <a:bodyPr/>
          <a:lstStyle/>
          <a:p>
            <a:fld id="{B39C0CF4-06AE-4771-9BC5-3918396A88B4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6431284"/>
            <a:ext cx="7827659" cy="377825"/>
          </a:xfrm>
        </p:spPr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640314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1" y="1152575"/>
            <a:ext cx="10462687" cy="5364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1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eVACCS</a:t>
            </a:r>
            <a:r>
              <a:rPr lang="en-US" dirty="0" smtClean="0"/>
              <a:t>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6207"/>
            <a:ext cx="10131425" cy="36491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Attendance of the </a:t>
            </a:r>
            <a:r>
              <a:rPr lang="en-US" dirty="0" smtClean="0"/>
              <a:t>vaccinators monitored/ensured</a:t>
            </a:r>
          </a:p>
          <a:p>
            <a:r>
              <a:rPr lang="en-US" dirty="0" smtClean="0"/>
              <a:t>By </a:t>
            </a:r>
            <a:r>
              <a:rPr lang="en-US" dirty="0"/>
              <a:t>spatially </a:t>
            </a:r>
            <a:r>
              <a:rPr lang="en-US" dirty="0" smtClean="0"/>
              <a:t>viewing </a:t>
            </a:r>
            <a:r>
              <a:rPr lang="en-US" dirty="0"/>
              <a:t>the work of the </a:t>
            </a:r>
            <a:r>
              <a:rPr lang="en-US" dirty="0" smtClean="0"/>
              <a:t>vaccinators, </a:t>
            </a:r>
            <a:r>
              <a:rPr lang="en-US" dirty="0"/>
              <a:t>the actual coverage of vaccination across Punjab </a:t>
            </a:r>
            <a:r>
              <a:rPr lang="en-US" dirty="0" smtClean="0"/>
              <a:t>was monitored</a:t>
            </a:r>
          </a:p>
          <a:p>
            <a:pPr lvl="0"/>
            <a:r>
              <a:rPr lang="en-US" dirty="0"/>
              <a:t>Child </a:t>
            </a:r>
            <a:r>
              <a:rPr lang="en-US" dirty="0" smtClean="0"/>
              <a:t>data maintained online</a:t>
            </a:r>
            <a:endParaRPr lang="en-US" dirty="0"/>
          </a:p>
          <a:p>
            <a:pPr lvl="0"/>
            <a:r>
              <a:rPr lang="en-US" dirty="0" smtClean="0"/>
              <a:t>Usage </a:t>
            </a:r>
            <a:r>
              <a:rPr lang="en-US" dirty="0"/>
              <a:t>of Vaccine </a:t>
            </a:r>
            <a:r>
              <a:rPr lang="en-US" dirty="0" smtClean="0"/>
              <a:t>Vials monitored</a:t>
            </a:r>
          </a:p>
          <a:p>
            <a:pPr lvl="0"/>
            <a:r>
              <a:rPr lang="en-US" dirty="0"/>
              <a:t>V</a:t>
            </a:r>
            <a:r>
              <a:rPr lang="en-US" dirty="0" smtClean="0"/>
              <a:t>accinators administered </a:t>
            </a:r>
            <a:r>
              <a:rPr lang="en-US" dirty="0"/>
              <a:t>49.12 million vaccines to 7.65 million </a:t>
            </a:r>
            <a:r>
              <a:rPr lang="en-US" dirty="0" smtClean="0"/>
              <a:t>children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5343-9646-4985-991D-1FED9EA751DF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28" y="4091843"/>
            <a:ext cx="7184539" cy="27661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120395"/>
            <a:ext cx="10702343" cy="794197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Vaccinator Activity Analysis (June 2015-June 2016)</a:t>
            </a:r>
            <a:endParaRPr lang="en-US" sz="3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4FE1-AD7F-4AE8-A4AB-D3829C1DFBFC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749269"/>
            <a:ext cx="8254809" cy="34621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847786" y="914592"/>
            <a:ext cx="3129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evidence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conclude whether a high percentage of children had been vaccinated in a particular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" y="4443211"/>
            <a:ext cx="36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supervision resulted in better vaccination results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cap="none" dirty="0" err="1" smtClean="0"/>
              <a:t>eVACCS</a:t>
            </a:r>
            <a:r>
              <a:rPr lang="en-US" cap="none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77285"/>
            <a:ext cx="10131425" cy="44711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project was implemented in an ad-hoc </a:t>
            </a:r>
            <a:r>
              <a:rPr lang="en-US" dirty="0" smtClean="0"/>
              <a:t>manner</a:t>
            </a:r>
          </a:p>
          <a:p>
            <a:r>
              <a:rPr lang="en-US" dirty="0"/>
              <a:t>No baseline demographic information was linked with the spatial areas </a:t>
            </a:r>
            <a:r>
              <a:rPr lang="en-US" dirty="0" smtClean="0"/>
              <a:t>polygons</a:t>
            </a:r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was no empirical evidence to conclude whether a high percentage of children had been vaccinated in a particular district </a:t>
            </a:r>
            <a:endParaRPr lang="en-US" dirty="0" smtClean="0"/>
          </a:p>
          <a:p>
            <a:r>
              <a:rPr lang="en-US" dirty="0"/>
              <a:t>GIS remained a mere attendance monitory tool 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niqueness </a:t>
            </a:r>
            <a:r>
              <a:rPr lang="en-US" dirty="0"/>
              <a:t>with regards to child </a:t>
            </a:r>
            <a:r>
              <a:rPr lang="en-US" dirty="0" smtClean="0"/>
              <a:t>data was missing</a:t>
            </a:r>
          </a:p>
          <a:p>
            <a:r>
              <a:rPr lang="en-US" b="1" i="1" dirty="0"/>
              <a:t>UC level census data correlated with vaccinated data in </a:t>
            </a:r>
            <a:r>
              <a:rPr lang="en-US" b="1" i="1" dirty="0" smtClean="0"/>
              <a:t>polygon</a:t>
            </a:r>
            <a:r>
              <a:rPr lang="en-US" b="1" i="1" dirty="0"/>
              <a:t> </a:t>
            </a:r>
            <a:r>
              <a:rPr lang="en-US" b="1" i="1" dirty="0" smtClean="0"/>
              <a:t>may enhance accuracy of data</a:t>
            </a:r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5242-1B06-4A69-9CA3-7D2F1BE10523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Computerization </a:t>
            </a:r>
            <a:r>
              <a:rPr lang="en-US" dirty="0" smtClean="0"/>
              <a:t>Of </a:t>
            </a:r>
            <a:r>
              <a:rPr lang="en-US" dirty="0"/>
              <a:t>Urban </a:t>
            </a:r>
            <a:r>
              <a:rPr lang="en-US" dirty="0" smtClean="0"/>
              <a:t>Immovable </a:t>
            </a:r>
            <a:r>
              <a:rPr lang="en-US" dirty="0"/>
              <a:t>P</a:t>
            </a:r>
            <a:r>
              <a:rPr lang="en-US" dirty="0" smtClean="0"/>
              <a:t>roperty </a:t>
            </a:r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Phase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Client: Excise </a:t>
            </a:r>
            <a:r>
              <a:rPr lang="en-US" dirty="0"/>
              <a:t>Taxation and Narcotics </a:t>
            </a:r>
            <a:r>
              <a:rPr lang="en-US" dirty="0" smtClean="0"/>
              <a:t>Control Dept.</a:t>
            </a:r>
          </a:p>
          <a:p>
            <a:r>
              <a:rPr lang="en-US" dirty="0" smtClean="0"/>
              <a:t>Project started in 2013 with Sialkot as pilot</a:t>
            </a:r>
          </a:p>
          <a:p>
            <a:r>
              <a:rPr lang="en-US" dirty="0" smtClean="0"/>
              <a:t>Computerization done for 06 districts including Lahore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90A0-07CF-46DE-A5E2-AF86EDA10694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6893"/>
            <a:ext cx="10131425" cy="1456267"/>
          </a:xfrm>
        </p:spPr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8BDA-5B5D-4B71-928A-0BA928ABB87A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687314"/>
              </p:ext>
            </p:extLst>
          </p:nvPr>
        </p:nvGraphicFramePr>
        <p:xfrm>
          <a:off x="1184876" y="1307625"/>
          <a:ext cx="9004984" cy="4907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73940"/>
                <a:gridCol w="7431044"/>
              </a:tblGrid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Mapping and Analysis for Public Safety Program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NATO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 Atlantic Treaty Organization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NDA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Non-Disclosure Agreement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NSDI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Spatial Data Infrastructure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OGC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GIS consortium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PDMA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Punjab Disaster Management Authority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PITB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Punjab Information Technology Board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PPMRP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Punjab Public Management Reforms Program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SDI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Spatial Data Infrastructure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SDTS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Spatial Data Transfer Standards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SUPARCO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 Space and Upper Atmosphere Research Commission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Tuberculosis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Union Councils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UIPT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immovable property tax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3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02822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Urban </a:t>
            </a:r>
            <a:r>
              <a:rPr lang="en-US" dirty="0"/>
              <a:t>I</a:t>
            </a:r>
            <a:r>
              <a:rPr lang="en-US" dirty="0" smtClean="0"/>
              <a:t>mmovable </a:t>
            </a:r>
            <a:r>
              <a:rPr lang="en-US" dirty="0"/>
              <a:t>P</a:t>
            </a:r>
            <a:r>
              <a:rPr lang="en-US" dirty="0" smtClean="0"/>
              <a:t>roperty </a:t>
            </a:r>
            <a:r>
              <a:rPr lang="en-US" dirty="0"/>
              <a:t>T</a:t>
            </a:r>
            <a:r>
              <a:rPr lang="en-US" dirty="0" smtClean="0"/>
              <a:t>ax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manual property tax system was in-vogue</a:t>
            </a:r>
          </a:p>
          <a:p>
            <a:r>
              <a:rPr lang="en-US" dirty="0"/>
              <a:t>R</a:t>
            </a:r>
            <a:r>
              <a:rPr lang="en-US" dirty="0" smtClean="0"/>
              <a:t>evenue </a:t>
            </a:r>
            <a:r>
              <a:rPr lang="en-US" dirty="0"/>
              <a:t>targets remained low due to ad-hoc methods of property tax </a:t>
            </a:r>
            <a:r>
              <a:rPr lang="en-US" dirty="0" smtClean="0"/>
              <a:t>evaluation</a:t>
            </a:r>
          </a:p>
          <a:p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transparency as no system methods were available to supervise and evaluate the property taxation </a:t>
            </a:r>
            <a:r>
              <a:rPr lang="en-US" dirty="0" smtClean="0"/>
              <a:t>activity</a:t>
            </a:r>
          </a:p>
          <a:p>
            <a:r>
              <a:rPr lang="en-US" dirty="0"/>
              <a:t>Due to lack of supervision there were wide spread public grievances’ inducing a culture of property tax evasion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A50-4E34-4075-8187-A29B1497EB52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42173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Urban </a:t>
            </a:r>
            <a:r>
              <a:rPr lang="en-US" dirty="0" smtClean="0"/>
              <a:t>Immovable </a:t>
            </a:r>
            <a:r>
              <a:rPr lang="en-US" dirty="0"/>
              <a:t>P</a:t>
            </a:r>
            <a:r>
              <a:rPr lang="en-US" dirty="0" smtClean="0"/>
              <a:t>roperty </a:t>
            </a:r>
            <a:r>
              <a:rPr lang="en-US" dirty="0"/>
              <a:t>T</a:t>
            </a:r>
            <a:r>
              <a:rPr lang="en-US" dirty="0" smtClean="0"/>
              <a:t>ax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Urban unit carried out following activities: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the existing manual record available in forms PT-1, PT-8 and PT-10 was </a:t>
            </a:r>
            <a:r>
              <a:rPr lang="en-US" dirty="0" smtClean="0"/>
              <a:t>scanned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scanned data was typed into a specially designed Excise and Taxation record </a:t>
            </a:r>
            <a:r>
              <a:rPr lang="en-US" dirty="0" smtClean="0"/>
              <a:t>database</a:t>
            </a:r>
          </a:p>
          <a:p>
            <a:pPr lvl="1"/>
            <a:r>
              <a:rPr lang="en-US" dirty="0"/>
              <a:t>New digital form for recording the PT-1 information was </a:t>
            </a:r>
            <a:r>
              <a:rPr lang="en-US" dirty="0" smtClean="0"/>
              <a:t>made</a:t>
            </a:r>
            <a:endParaRPr lang="en-US" dirty="0"/>
          </a:p>
          <a:p>
            <a:pPr lvl="1"/>
            <a:r>
              <a:rPr lang="en-US" dirty="0"/>
              <a:t>Satellite imagery was used for parcel mapping of urban areas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F929-933D-48DA-8272-331E1E5F175C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96384"/>
            <a:ext cx="10131425" cy="1211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EEC6-2710-443E-88A6-5B716BC3225A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9" y="604912"/>
            <a:ext cx="10850535" cy="569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8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03536"/>
            <a:ext cx="10131425" cy="1456267"/>
          </a:xfrm>
        </p:spPr>
        <p:txBody>
          <a:bodyPr/>
          <a:lstStyle/>
          <a:p>
            <a:r>
              <a:rPr lang="en-US" dirty="0"/>
              <a:t>Urban </a:t>
            </a:r>
            <a:r>
              <a:rPr lang="en-US" dirty="0" smtClean="0"/>
              <a:t>Immovable </a:t>
            </a:r>
            <a:r>
              <a:rPr lang="en-US" dirty="0"/>
              <a:t>P</a:t>
            </a:r>
            <a:r>
              <a:rPr lang="en-US" dirty="0" smtClean="0"/>
              <a:t>roperty </a:t>
            </a:r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66818"/>
            <a:ext cx="10131425" cy="364913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 properties </a:t>
            </a:r>
            <a:r>
              <a:rPr lang="en-US" dirty="0"/>
              <a:t>within </a:t>
            </a:r>
            <a:r>
              <a:rPr lang="en-US" dirty="0" smtClean="0"/>
              <a:t>tax </a:t>
            </a:r>
            <a:r>
              <a:rPr lang="en-US" dirty="0"/>
              <a:t>zones were turned into unique parcels using GIS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Each digital spatial property on the digital map of the district had a </a:t>
            </a:r>
            <a:r>
              <a:rPr lang="en-US" b="1" i="1" dirty="0" smtClean="0"/>
              <a:t>unique 28-digit PIN code</a:t>
            </a:r>
          </a:p>
          <a:p>
            <a:r>
              <a:rPr lang="en-US" dirty="0"/>
              <a:t>The taxation data was linked in the with the spatial property PIN </a:t>
            </a:r>
            <a:r>
              <a:rPr lang="en-US" dirty="0" smtClean="0"/>
              <a:t>codes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E32-6A65-49A8-8EA5-CE0EFFFC05F7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46" y="378733"/>
            <a:ext cx="9038599" cy="83188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PIN Codes assigned to Parcels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27" y="996425"/>
            <a:ext cx="10689711" cy="52519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EE0-9805-408A-83E3-AE9D59A08481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81622" y="1622737"/>
            <a:ext cx="1169551" cy="457414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Source : Book Chapter Urban Unit</a:t>
            </a:r>
          </a:p>
        </p:txBody>
      </p:sp>
    </p:spTree>
    <p:extLst>
      <p:ext uri="{BB962C8B-B14F-4D97-AF65-F5344CB8AC3E}">
        <p14:creationId xmlns:p14="http://schemas.microsoft.com/office/powerpoint/2010/main" val="20811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</a:t>
            </a:r>
            <a:r>
              <a:rPr lang="en-US" dirty="0" smtClean="0"/>
              <a:t>Immovable </a:t>
            </a:r>
            <a:r>
              <a:rPr lang="en-US" dirty="0"/>
              <a:t>P</a:t>
            </a:r>
            <a:r>
              <a:rPr lang="en-US" dirty="0" smtClean="0"/>
              <a:t>roperty </a:t>
            </a:r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omprehensive </a:t>
            </a:r>
            <a:r>
              <a:rPr lang="en-US" dirty="0"/>
              <a:t>survey of all properties in the cities for their </a:t>
            </a:r>
            <a:r>
              <a:rPr lang="en-US" dirty="0" smtClean="0"/>
              <a:t>geo-tagging</a:t>
            </a:r>
            <a:endParaRPr lang="en-US" dirty="0"/>
          </a:p>
          <a:p>
            <a:r>
              <a:rPr lang="en-US" dirty="0"/>
              <a:t>A dashboard was prepared to view the urban property system </a:t>
            </a:r>
            <a:r>
              <a:rPr lang="en-US" dirty="0" smtClean="0"/>
              <a:t>online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47DF-178F-4213-8773-532EA7181A3F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352605"/>
            <a:ext cx="1600200" cy="377825"/>
          </a:xfrm>
        </p:spPr>
        <p:txBody>
          <a:bodyPr/>
          <a:lstStyle/>
          <a:p>
            <a:fld id="{B6F99618-FEF4-47C0-A7BB-53D2BDB55752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6364311"/>
            <a:ext cx="7827659" cy="377825"/>
          </a:xfrm>
        </p:spPr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635143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0" y="251963"/>
            <a:ext cx="10657267" cy="6135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09595"/>
            <a:ext cx="10131425" cy="4200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Business process re-engineering done to replace manual system with IT solution</a:t>
            </a:r>
          </a:p>
          <a:p>
            <a:r>
              <a:rPr lang="en-US" dirty="0"/>
              <a:t>T</a:t>
            </a:r>
            <a:r>
              <a:rPr lang="en-US" dirty="0" smtClean="0"/>
              <a:t>he department could now </a:t>
            </a:r>
            <a:r>
              <a:rPr lang="en-US" dirty="0"/>
              <a:t>plan its taxation targets on evidence basis rather than on manual </a:t>
            </a:r>
            <a:r>
              <a:rPr lang="en-US" dirty="0" smtClean="0"/>
              <a:t>estimates</a:t>
            </a:r>
          </a:p>
          <a:p>
            <a:r>
              <a:rPr lang="en-US" dirty="0" smtClean="0"/>
              <a:t>0.498 million new properties identified</a:t>
            </a:r>
          </a:p>
          <a:p>
            <a:r>
              <a:rPr lang="en-US" dirty="0"/>
              <a:t>C</a:t>
            </a:r>
            <a:r>
              <a:rPr lang="en-US" dirty="0" smtClean="0"/>
              <a:t>lassification </a:t>
            </a:r>
            <a:r>
              <a:rPr lang="en-US" dirty="0"/>
              <a:t>of properties on </a:t>
            </a:r>
            <a:r>
              <a:rPr lang="en-US" dirty="0" smtClean="0"/>
              <a:t>value categories </a:t>
            </a:r>
            <a:r>
              <a:rPr lang="en-US" dirty="0"/>
              <a:t>was </a:t>
            </a:r>
            <a:r>
              <a:rPr lang="en-US" dirty="0" smtClean="0"/>
              <a:t>done</a:t>
            </a:r>
            <a:endParaRPr lang="en-US" dirty="0"/>
          </a:p>
          <a:p>
            <a:r>
              <a:rPr lang="en-US" dirty="0" smtClean="0"/>
              <a:t>Real-time supervision of staff was made possible</a:t>
            </a:r>
          </a:p>
          <a:p>
            <a:pPr marL="0" indent="0">
              <a:buNone/>
            </a:pPr>
            <a:r>
              <a:rPr lang="en-US" sz="2800" dirty="0" smtClean="0"/>
              <a:t>(Source: Book chapter on UIPT project by Urban Unit)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FC49-D75E-45B8-A560-96D9705DD85B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44BB-5C6A-497E-A1C2-7BC54378A66E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799" y="6529167"/>
            <a:ext cx="7827659" cy="377825"/>
          </a:xfrm>
        </p:spPr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2" y="649310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2" y="172434"/>
            <a:ext cx="9188002" cy="6453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9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r>
              <a:rPr lang="en-US" dirty="0"/>
              <a:t>O</a:t>
            </a:r>
            <a:r>
              <a:rPr lang="en-US" dirty="0" smtClean="0"/>
              <a:t>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57722"/>
            <a:ext cx="10853669" cy="36491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Maps were not certified by any competent forum </a:t>
            </a:r>
          </a:p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converted from manual to digital form was </a:t>
            </a:r>
            <a:r>
              <a:rPr lang="en-US" dirty="0" smtClean="0"/>
              <a:t>not “digitally</a:t>
            </a:r>
            <a:r>
              <a:rPr lang="en-US" dirty="0"/>
              <a:t>” signed off / approved by the Excise and Taxation D</a:t>
            </a:r>
            <a:r>
              <a:rPr lang="en-US" dirty="0" smtClean="0"/>
              <a:t>ept.</a:t>
            </a:r>
          </a:p>
          <a:p>
            <a:r>
              <a:rPr lang="en-US" dirty="0" smtClean="0"/>
              <a:t>Lack of capacity of Departmental staff was a sustainability issue </a:t>
            </a:r>
          </a:p>
          <a:p>
            <a:r>
              <a:rPr lang="en-US" dirty="0" smtClean="0"/>
              <a:t>System and database kept with urban unit instead of Excise dept.</a:t>
            </a:r>
          </a:p>
          <a:p>
            <a:r>
              <a:rPr lang="en-US" dirty="0" smtClean="0"/>
              <a:t>Parcel dimensions did not reflect actual area of source 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B445-A1A1-4F42-8C5A-5CF5AD656A94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</a:t>
            </a:r>
            <a:r>
              <a:rPr lang="en-US" dirty="0"/>
              <a:t>O</a:t>
            </a:r>
            <a:r>
              <a:rPr lang="en-US" dirty="0" smtClean="0"/>
              <a:t>f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Statement of the problem</a:t>
            </a:r>
          </a:p>
          <a:p>
            <a:r>
              <a:rPr lang="en-US" dirty="0" smtClean="0"/>
              <a:t>Scope of the study</a:t>
            </a:r>
          </a:p>
          <a:p>
            <a:r>
              <a:rPr lang="en-US" dirty="0" smtClean="0"/>
              <a:t>GIS concepts</a:t>
            </a:r>
          </a:p>
          <a:p>
            <a:r>
              <a:rPr lang="en-US" dirty="0" smtClean="0"/>
              <a:t>GIS in the Punjab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445A-38E3-47D3-B306-59F30051620F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Critical Review of GIS 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50F2-91F7-450F-BE8D-20E4AA12A90E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</a:t>
            </a:r>
            <a:r>
              <a:rPr lang="en-US" dirty="0"/>
              <a:t>Review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Ad-hoc approach to GIS development followed</a:t>
            </a:r>
          </a:p>
          <a:p>
            <a:r>
              <a:rPr lang="en-US" dirty="0" smtClean="0"/>
              <a:t>GIS deployed as mere location tracking tool</a:t>
            </a:r>
          </a:p>
          <a:p>
            <a:r>
              <a:rPr lang="en-US" dirty="0" smtClean="0"/>
              <a:t>Most GIS interventions were city centric</a:t>
            </a:r>
          </a:p>
          <a:p>
            <a:r>
              <a:rPr lang="en-US" dirty="0" smtClean="0"/>
              <a:t>Change management aspect not given due consideration</a:t>
            </a:r>
          </a:p>
          <a:p>
            <a:pPr lvl="1"/>
            <a:r>
              <a:rPr lang="en-US" dirty="0" smtClean="0"/>
              <a:t>Parent offices had week GIS skill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7FF8-CF78-4C24-B1F1-AEFD8F19B4DA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11124"/>
            <a:ext cx="10131425" cy="1456267"/>
          </a:xfrm>
        </p:spPr>
        <p:txBody>
          <a:bodyPr/>
          <a:lstStyle/>
          <a:p>
            <a:r>
              <a:rPr lang="en-US" dirty="0" smtClean="0"/>
              <a:t>Critical Review… </a:t>
            </a:r>
            <a:r>
              <a:rPr lang="en-US" dirty="0" err="1"/>
              <a:t>C</a:t>
            </a:r>
            <a:r>
              <a:rPr lang="en-US" dirty="0" err="1" smtClean="0"/>
              <a:t>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8906"/>
            <a:ext cx="10131425" cy="40906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Standard approach to software development was not followed</a:t>
            </a:r>
          </a:p>
          <a:p>
            <a:pPr lvl="1"/>
            <a:r>
              <a:rPr lang="en-US" dirty="0"/>
              <a:t>Detail requirement analysis not </a:t>
            </a:r>
            <a:r>
              <a:rPr lang="en-US" dirty="0" smtClean="0"/>
              <a:t>done</a:t>
            </a:r>
          </a:p>
          <a:p>
            <a:pPr lvl="1"/>
            <a:r>
              <a:rPr lang="en-US" dirty="0"/>
              <a:t>GIS attributes only </a:t>
            </a:r>
            <a:r>
              <a:rPr lang="en-US" dirty="0" smtClean="0"/>
              <a:t>added </a:t>
            </a:r>
            <a:r>
              <a:rPr lang="en-US" dirty="0"/>
              <a:t>on </a:t>
            </a:r>
            <a:r>
              <a:rPr lang="en-US" b="1" i="1" dirty="0">
                <a:solidFill>
                  <a:srgbClr val="FFFF00"/>
                </a:solidFill>
              </a:rPr>
              <a:t>“as </a:t>
            </a:r>
            <a:r>
              <a:rPr lang="en-US" b="1" i="1" dirty="0" smtClean="0">
                <a:solidFill>
                  <a:srgbClr val="FFFF00"/>
                </a:solidFill>
              </a:rPr>
              <a:t>you </a:t>
            </a:r>
            <a:r>
              <a:rPr lang="en-US" b="1" i="1" dirty="0">
                <a:solidFill>
                  <a:srgbClr val="FFFF00"/>
                </a:solidFill>
              </a:rPr>
              <a:t>learn along the way”</a:t>
            </a:r>
            <a:r>
              <a:rPr lang="en-US" dirty="0"/>
              <a:t> </a:t>
            </a:r>
            <a:r>
              <a:rPr lang="en-US" dirty="0" smtClean="0"/>
              <a:t>basis</a:t>
            </a:r>
          </a:p>
          <a:p>
            <a:r>
              <a:rPr lang="en-US" dirty="0" smtClean="0"/>
              <a:t>Loads of redundant and incompatible spatial data being populated by different </a:t>
            </a:r>
            <a:r>
              <a:rPr lang="en-US" dirty="0"/>
              <a:t>p</a:t>
            </a:r>
            <a:r>
              <a:rPr lang="en-US" dirty="0" smtClean="0"/>
              <a:t>ublic offices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No spatial data infrastructure</a:t>
            </a:r>
            <a:r>
              <a:rPr lang="en-US" dirty="0" smtClean="0"/>
              <a:t> (SDI) for the Punjab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A424-309D-425C-A929-F64D908CCB97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0C68-E040-4B22-928B-B773F033B1A6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3217"/>
            <a:ext cx="10131425" cy="145626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46940"/>
            <a:ext cx="10131425" cy="49141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government of Punjab is gradually adopting GIS </a:t>
            </a:r>
            <a:r>
              <a:rPr lang="en-US" dirty="0" smtClean="0"/>
              <a:t>solutions for </a:t>
            </a:r>
          </a:p>
          <a:p>
            <a:pPr lvl="1"/>
            <a:r>
              <a:rPr lang="en-US" dirty="0" smtClean="0"/>
              <a:t>modernizing </a:t>
            </a:r>
            <a:r>
              <a:rPr lang="en-US" dirty="0"/>
              <a:t>the working of various departments, </a:t>
            </a:r>
            <a:endParaRPr lang="en-US" dirty="0" smtClean="0"/>
          </a:p>
          <a:p>
            <a:pPr lvl="1"/>
            <a:r>
              <a:rPr lang="en-US" dirty="0" smtClean="0"/>
              <a:t>introducing </a:t>
            </a:r>
            <a:r>
              <a:rPr lang="en-US" dirty="0"/>
              <a:t>real-time supervision and </a:t>
            </a:r>
            <a:endParaRPr lang="en-US" dirty="0" smtClean="0"/>
          </a:p>
          <a:p>
            <a:pPr lvl="1"/>
            <a:r>
              <a:rPr lang="en-US" dirty="0" smtClean="0"/>
              <a:t>enhancing </a:t>
            </a:r>
            <a:r>
              <a:rPr lang="en-US" dirty="0"/>
              <a:t>operational transparency in the public </a:t>
            </a:r>
            <a:r>
              <a:rPr lang="en-US" dirty="0" smtClean="0"/>
              <a:t>sector</a:t>
            </a:r>
          </a:p>
          <a:p>
            <a:r>
              <a:rPr lang="en-US" dirty="0" smtClean="0"/>
              <a:t>The </a:t>
            </a:r>
            <a:r>
              <a:rPr lang="en-US" dirty="0"/>
              <a:t>GIS development has largely been urban oriented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reat </a:t>
            </a:r>
            <a:r>
              <a:rPr lang="en-US" dirty="0"/>
              <a:t>scope remains for further development is other areas.  </a:t>
            </a:r>
            <a:endParaRPr lang="en-US" dirty="0" smtClean="0"/>
          </a:p>
          <a:p>
            <a:r>
              <a:rPr lang="en-US" dirty="0" smtClean="0"/>
              <a:t>A myopic/ </a:t>
            </a:r>
            <a:r>
              <a:rPr lang="en-US" dirty="0"/>
              <a:t>ad-hoc approach to GIS implementation </a:t>
            </a:r>
            <a:r>
              <a:rPr lang="en-US" dirty="0" smtClean="0"/>
              <a:t>carry </a:t>
            </a:r>
            <a:r>
              <a:rPr lang="en-US" dirty="0"/>
              <a:t>the risk of GIS technology not being used to its full potential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also being suspect to sustainability issues.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945-1057-498F-A0CD-D87A3350CDD1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SDI may be developed for the province of the </a:t>
            </a:r>
            <a:r>
              <a:rPr lang="en-US" dirty="0" smtClean="0"/>
              <a:t>Punjab</a:t>
            </a:r>
          </a:p>
          <a:p>
            <a:r>
              <a:rPr lang="en-US" dirty="0"/>
              <a:t>GIS interventions </a:t>
            </a:r>
            <a:r>
              <a:rPr lang="en-US" dirty="0" smtClean="0"/>
              <a:t>may </a:t>
            </a:r>
            <a:r>
              <a:rPr lang="en-US" dirty="0"/>
              <a:t>be considered as full </a:t>
            </a:r>
            <a:r>
              <a:rPr lang="en-US" b="1" i="1" dirty="0" smtClean="0">
                <a:solidFill>
                  <a:srgbClr val="FFFF00"/>
                </a:solidFill>
              </a:rPr>
              <a:t>“business </a:t>
            </a:r>
            <a:r>
              <a:rPr lang="en-US" b="1" i="1" dirty="0">
                <a:solidFill>
                  <a:srgbClr val="FFFF00"/>
                </a:solidFill>
              </a:rPr>
              <a:t>process models”</a:t>
            </a:r>
            <a:r>
              <a:rPr lang="en-US" dirty="0"/>
              <a:t>, rather than mere tracking and graphic </a:t>
            </a:r>
            <a:r>
              <a:rPr lang="en-US" dirty="0" smtClean="0"/>
              <a:t>tools</a:t>
            </a:r>
          </a:p>
          <a:p>
            <a:r>
              <a:rPr lang="en-US" dirty="0"/>
              <a:t>GIS interventions may </a:t>
            </a:r>
            <a:r>
              <a:rPr lang="en-US" dirty="0" smtClean="0"/>
              <a:t>be utilized more </a:t>
            </a:r>
            <a:r>
              <a:rPr lang="en-US" dirty="0"/>
              <a:t>for rural landscape projects, environmental initiatives and in agriculture and forestry domains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5053-D745-4A7F-8C77-58F644A66F4F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… 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wnership </a:t>
            </a:r>
            <a:r>
              <a:rPr lang="en-US" dirty="0"/>
              <a:t>for the new spatial information should be established in the public </a:t>
            </a:r>
            <a:r>
              <a:rPr lang="en-US" dirty="0" smtClean="0"/>
              <a:t>offices</a:t>
            </a:r>
            <a:endParaRPr lang="en-US" dirty="0"/>
          </a:p>
          <a:p>
            <a:r>
              <a:rPr lang="en-US" dirty="0"/>
              <a:t>Periodic exercise on change management may be carried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In-depth </a:t>
            </a:r>
            <a:r>
              <a:rPr lang="en-US" dirty="0"/>
              <a:t>sectoral research may be carried out on the specific need assessment of GIS interventions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392-2102-4671-AE8A-D9FB1AE7F786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dirty="0" smtClean="0">
                <a:latin typeface="Lucida Calligraphy" panose="03010101010101010101" pitchFamily="66" charset="0"/>
              </a:rPr>
              <a:t>Thank you!</a:t>
            </a:r>
            <a:endParaRPr lang="en-US" sz="6000" b="1" i="1" dirty="0">
              <a:latin typeface="Lucida Calligraphy" panose="03010101010101010101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FD02-7440-4F8F-A24D-5D922B3B0A10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</a:t>
            </a:r>
            <a:r>
              <a:rPr lang="en-US" dirty="0"/>
              <a:t>O</a:t>
            </a:r>
            <a:r>
              <a:rPr lang="en-US" dirty="0" smtClean="0"/>
              <a:t>f Presentation …Contd..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selected GIS projects</a:t>
            </a:r>
          </a:p>
          <a:p>
            <a:r>
              <a:rPr lang="en-US" dirty="0" smtClean="0"/>
              <a:t>Overall Critical Review of GIS implementation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Recommendations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A482-D170-40E9-A4D1-6C3AA48D8EFF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GIS represents a modern-era manifestation of the impact Information Technology (IT) has made </a:t>
            </a:r>
            <a:r>
              <a:rPr lang="en-US" dirty="0" smtClean="0"/>
              <a:t>in </a:t>
            </a:r>
            <a:r>
              <a:rPr lang="en-US" dirty="0"/>
              <a:t>various </a:t>
            </a:r>
            <a:r>
              <a:rPr lang="en-US" dirty="0" smtClean="0"/>
              <a:t>public </a:t>
            </a:r>
            <a:r>
              <a:rPr lang="en-US" dirty="0"/>
              <a:t>and private sector </a:t>
            </a:r>
            <a:r>
              <a:rPr lang="en-US" dirty="0" smtClean="0"/>
              <a:t>operations</a:t>
            </a:r>
          </a:p>
          <a:p>
            <a:r>
              <a:rPr lang="en-US" dirty="0"/>
              <a:t>By digitizing the basic spatial information of an </a:t>
            </a:r>
            <a:r>
              <a:rPr lang="en-US" dirty="0" smtClean="0"/>
              <a:t>area, </a:t>
            </a:r>
            <a:r>
              <a:rPr lang="en-US" dirty="0"/>
              <a:t>GIS has enabled an integrated real-time data-driven approach to government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7AFB-5796-4095-8C5E-1A5EFCDC27B8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5926014" cy="43714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Pakistan GIS has made foot prints as </a:t>
            </a:r>
            <a:r>
              <a:rPr lang="en-US" dirty="0" smtClean="0"/>
              <a:t>well</a:t>
            </a:r>
          </a:p>
          <a:p>
            <a:r>
              <a:rPr lang="en-US" dirty="0" smtClean="0"/>
              <a:t>In </a:t>
            </a:r>
            <a:r>
              <a:rPr lang="en-US" dirty="0"/>
              <a:t>recent </a:t>
            </a:r>
            <a:r>
              <a:rPr lang="en-US" dirty="0" smtClean="0"/>
              <a:t>years the </a:t>
            </a:r>
            <a:r>
              <a:rPr lang="en-US" dirty="0"/>
              <a:t>provincial government of the Punjab has undertaken various GIS projects to modernize and enhance its service </a:t>
            </a:r>
            <a:r>
              <a:rPr lang="en-US" dirty="0" smtClean="0"/>
              <a:t>delivery</a:t>
            </a:r>
          </a:p>
          <a:p>
            <a:r>
              <a:rPr lang="en-US" dirty="0" smtClean="0"/>
              <a:t> </a:t>
            </a:r>
            <a:r>
              <a:rPr lang="en-US" dirty="0"/>
              <a:t>This paper looks to analyze such initiatives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D401-ECAA-4937-B2C4-C12037D98087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</a:t>
            </a:r>
            <a:r>
              <a:rPr lang="en-US" dirty="0"/>
              <a:t>O</a:t>
            </a:r>
            <a:r>
              <a:rPr lang="en-US" dirty="0" smtClean="0"/>
              <a:t>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How and to what extent the government of the Punjab has undertaken GIS interventions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Have the GIS solutions increased efficiency and significantly modernized the erstwhile traditional working to the target government offices? and </a:t>
            </a:r>
          </a:p>
          <a:p>
            <a:pPr lvl="0"/>
            <a:r>
              <a:rPr lang="en-US" dirty="0"/>
              <a:t>Have GIS interventions added value to the government services?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5EF5-9792-446A-AC16-CE7AED1869D8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 The </a:t>
            </a:r>
            <a:r>
              <a:rPr lang="en-US" dirty="0"/>
              <a:t>S</a:t>
            </a:r>
            <a:r>
              <a:rPr lang="en-US" dirty="0" smtClean="0"/>
              <a:t>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“Over-view</a:t>
            </a:r>
            <a:r>
              <a:rPr lang="en-US" dirty="0"/>
              <a:t>” of GIS implementations in the province of Punjab only.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etail analysis of two </a:t>
            </a:r>
            <a:r>
              <a:rPr lang="en-US" dirty="0"/>
              <a:t>GIS interventions in the Punjab.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road </a:t>
            </a:r>
            <a:r>
              <a:rPr lang="en-US" dirty="0"/>
              <a:t>assessment of the potential avenues </a:t>
            </a:r>
            <a:r>
              <a:rPr lang="en-US" dirty="0" smtClean="0"/>
              <a:t>for future GIS implementation.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11BE-6F50-401F-8E95-2C6512F06AE6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28th INTOSAI WGITA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558</TotalTime>
  <Words>1954</Words>
  <Application>Microsoft Office PowerPoint</Application>
  <PresentationFormat>Widescreen</PresentationFormat>
  <Paragraphs>375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Lucida Calligraphy</vt:lpstr>
      <vt:lpstr>Times New Roman</vt:lpstr>
      <vt:lpstr>Celestial</vt:lpstr>
      <vt:lpstr>GIS Interventions in the Punjab – A Critical Review</vt:lpstr>
      <vt:lpstr>Abbreviations</vt:lpstr>
      <vt:lpstr>Abbreviations</vt:lpstr>
      <vt:lpstr>Sequence Of Presentation</vt:lpstr>
      <vt:lpstr>Sequence Of Presentation …Contd..</vt:lpstr>
      <vt:lpstr>Introduction</vt:lpstr>
      <vt:lpstr>Introduction… Contd…</vt:lpstr>
      <vt:lpstr>Statement Of The Problem</vt:lpstr>
      <vt:lpstr>Scope Of  The Study</vt:lpstr>
      <vt:lpstr>GIS concepts</vt:lpstr>
      <vt:lpstr>GIS Concepts</vt:lpstr>
      <vt:lpstr>GIS Concepts …. Contd..</vt:lpstr>
      <vt:lpstr>GIS in the punjab</vt:lpstr>
      <vt:lpstr>GIS In The Punjab</vt:lpstr>
      <vt:lpstr>GIS In The Punjab…. Contd…</vt:lpstr>
      <vt:lpstr>GIS In The Punjab…. Contd…</vt:lpstr>
      <vt:lpstr>GIS In The Punjab…. Contd…</vt:lpstr>
      <vt:lpstr>KPRRP</vt:lpstr>
      <vt:lpstr>Brick kilns Census</vt:lpstr>
      <vt:lpstr>Punjab Cities growth atlas</vt:lpstr>
      <vt:lpstr>Analysis of selected GIS projects</vt:lpstr>
      <vt:lpstr>Study Of eVACCS Project</vt:lpstr>
      <vt:lpstr>eVACCS.. Contd..</vt:lpstr>
      <vt:lpstr>Study Of eVACCS Project…. Contd…</vt:lpstr>
      <vt:lpstr>eVACCS Dashboard Views</vt:lpstr>
      <vt:lpstr>eVACCS Outcomes</vt:lpstr>
      <vt:lpstr>Vaccinator Activity Analysis (June 2015-June 2016)</vt:lpstr>
      <vt:lpstr>Analysis Of eVACCS Project</vt:lpstr>
      <vt:lpstr>Computerization Of Urban Immovable Property Tax Phase I</vt:lpstr>
      <vt:lpstr>Urban Immovable Property Tax System</vt:lpstr>
      <vt:lpstr>Urban Immovable Property Tax System</vt:lpstr>
      <vt:lpstr>PowerPoint Presentation</vt:lpstr>
      <vt:lpstr>Urban Immovable Property Tax System</vt:lpstr>
      <vt:lpstr>PIN Codes assigned to Parcels </vt:lpstr>
      <vt:lpstr>Urban Immovable Property Tax System</vt:lpstr>
      <vt:lpstr>PowerPoint Presentation</vt:lpstr>
      <vt:lpstr>Project Outcomes</vt:lpstr>
      <vt:lpstr>PowerPoint Presentation</vt:lpstr>
      <vt:lpstr>Analysis Of Project</vt:lpstr>
      <vt:lpstr>Overall Critical Review of GIS implementation</vt:lpstr>
      <vt:lpstr>Critical Review  </vt:lpstr>
      <vt:lpstr>Critical Review… Contd…</vt:lpstr>
      <vt:lpstr>Conclusion</vt:lpstr>
      <vt:lpstr>Conclusion</vt:lpstr>
      <vt:lpstr>Recommendations</vt:lpstr>
      <vt:lpstr>Recommendations … Contd..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Gheba PC</dc:creator>
  <cp:lastModifiedBy>Gheba PC</cp:lastModifiedBy>
  <cp:revision>61</cp:revision>
  <dcterms:created xsi:type="dcterms:W3CDTF">2018-10-28T19:24:23Z</dcterms:created>
  <dcterms:modified xsi:type="dcterms:W3CDTF">2019-03-24T01:13:14Z</dcterms:modified>
</cp:coreProperties>
</file>